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62"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717" autoAdjust="0"/>
  </p:normalViewPr>
  <p:slideViewPr>
    <p:cSldViewPr>
      <p:cViewPr>
        <p:scale>
          <a:sx n="77" d="100"/>
          <a:sy n="77" d="100"/>
        </p:scale>
        <p:origin x="-1176"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4E2012E-0DD4-4BBC-B41E-62B7C6197403}" type="datetimeFigureOut">
              <a:rPr lang="en-US" smtClean="0"/>
              <a:t>6/23/2020</a:t>
            </a:fld>
            <a:endParaRPr lang="en-GB"/>
          </a:p>
        </p:txBody>
      </p:sp>
      <p:sp>
        <p:nvSpPr>
          <p:cNvPr id="17" name="Footer Placeholder 16"/>
          <p:cNvSpPr>
            <a:spLocks noGrp="1"/>
          </p:cNvSpPr>
          <p:nvPr>
            <p:ph type="ftr" sz="quarter" idx="11"/>
          </p:nvPr>
        </p:nvSpPr>
        <p:spPr/>
        <p:txBody>
          <a:bodyPr/>
          <a:lstStyle/>
          <a:p>
            <a:endParaRPr lang="en-GB"/>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6D47DB-375C-4633-BEBE-53E603D4E150}" type="slidenum">
              <a:rPr lang="en-GB" smtClean="0"/>
              <a:t>‹#›</a:t>
            </a:fld>
            <a:endParaRPr lang="en-GB"/>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4E2012E-0DD4-4BBC-B41E-62B7C6197403}" type="datetimeFigureOut">
              <a:rPr lang="en-US" smtClean="0"/>
              <a:t>6/23/2020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4361688" y="1026372"/>
            <a:ext cx="457200" cy="441325"/>
          </a:xfrm>
        </p:spPr>
        <p:txBody>
          <a:bodyPr/>
          <a:lstStyle/>
          <a:p>
            <a:fld id="{B66D47DB-375C-4633-BEBE-53E603D4E150}" type="slidenum">
              <a:rPr lang="en-GB" smtClean="0"/>
              <a:t>‹#›</a:t>
            </a:fld>
            <a:endParaRPr lang="en-GB"/>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a:p>
        </p:txBody>
      </p:sp>
      <p:sp>
        <p:nvSpPr>
          <p:cNvPr id="4" name="Date Placeholder 3"/>
          <p:cNvSpPr>
            <a:spLocks noGrp="1"/>
          </p:cNvSpPr>
          <p:nvPr>
            <p:ph type="dt" sz="half" idx="10"/>
          </p:nvPr>
        </p:nvSpPr>
        <p:spPr/>
        <p:txBody>
          <a:bodyPr/>
          <a:lstStyle/>
          <a:p>
            <a:fld id="{64E2012E-0DD4-4BBC-B41E-62B7C6197403}" type="datetimeFigureOut">
              <a:rPr lang="en-US" smtClean="0"/>
              <a:t>6/23/2020</a:t>
            </a:fld>
            <a:endParaRPr lang="en-GB"/>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6D47DB-375C-4633-BEBE-53E603D4E150}" type="slidenum">
              <a:rPr lang="en-GB" smtClean="0"/>
              <a:t>‹#›</a:t>
            </a:fld>
            <a:endParaRPr lang="en-GB"/>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64E2012E-0DD4-4BBC-B41E-62B7C6197403}" type="datetimeFigureOut">
              <a:rPr lang="en-US" smtClean="0"/>
              <a:t>6/23/2020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66D47DB-375C-4633-BEBE-53E603D4E150}" type="slidenum">
              <a:rPr lang="en-GB" smtClean="0"/>
              <a:t>‹#›</a:t>
            </a:fld>
            <a:endParaRPr lang="en-GB"/>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4E2012E-0DD4-4BBC-B41E-62B7C6197403}" type="datetimeFigureOut">
              <a:rPr lang="en-US" smtClean="0"/>
              <a:t>6/23/2020</a:t>
            </a:fld>
            <a:endParaRPr lang="en-GB"/>
          </a:p>
        </p:txBody>
      </p:sp>
      <p:sp>
        <p:nvSpPr>
          <p:cNvPr id="8" name="Footer Placeholder 7"/>
          <p:cNvSpPr>
            <a:spLocks noGrp="1"/>
          </p:cNvSpPr>
          <p:nvPr>
            <p:ph type="ftr" sz="quarter" idx="11"/>
          </p:nvPr>
        </p:nvSpPr>
        <p:spPr>
          <a:xfrm>
            <a:off x="304800" y="6409944"/>
            <a:ext cx="3581400" cy="365760"/>
          </a:xfrm>
        </p:spPr>
        <p:txBody>
          <a:bodyPr/>
          <a:lstStyle/>
          <a:p>
            <a:endParaRPr lang="en-GB"/>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6D47DB-375C-4633-BEBE-53E603D4E150}" type="slidenum">
              <a:rPr lang="en-GB" smtClean="0"/>
              <a:t>‹#›</a:t>
            </a:fld>
            <a:endParaRPr lang="en-GB"/>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4E2012E-0DD4-4BBC-B41E-62B7C6197403}" type="datetimeFigureOut">
              <a:rPr lang="en-US" smtClean="0"/>
              <a:t>6/23/2020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4343400" y="1036020"/>
            <a:ext cx="457200" cy="441325"/>
          </a:xfrm>
        </p:spPr>
        <p:txBody>
          <a:bodyPr/>
          <a:lstStyle/>
          <a:p>
            <a:fld id="{B66D47DB-375C-4633-BEBE-53E603D4E1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64E2012E-0DD4-4BBC-B41E-62B7C6197403}" type="datetimeFigureOut">
              <a:rPr lang="en-US" smtClean="0"/>
              <a:t>6/23/2020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6D47DB-375C-4633-BEBE-53E603D4E1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6D47DB-375C-4633-BEBE-53E603D4E150}" type="slidenum">
              <a:rPr lang="en-GB" smtClean="0"/>
              <a:t>‹#›</a:t>
            </a:fld>
            <a:endParaRPr lang="en-GB"/>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64E2012E-0DD4-4BBC-B41E-62B7C6197403}" type="datetimeFigureOut">
              <a:rPr lang="en-US" smtClean="0"/>
              <a:t>6/23/2020</a:t>
            </a:fld>
            <a:endParaRPr lang="en-GB"/>
          </a:p>
        </p:txBody>
      </p:sp>
      <p:sp>
        <p:nvSpPr>
          <p:cNvPr id="6" name="Footer Placeholder 5"/>
          <p:cNvSpPr>
            <a:spLocks noGrp="1"/>
          </p:cNvSpPr>
          <p:nvPr>
            <p:ph type="ftr" sz="quarter" idx="11"/>
          </p:nvPr>
        </p:nvSpPr>
        <p:spPr>
          <a:xfrm>
            <a:off x="301752" y="6410848"/>
            <a:ext cx="3383280" cy="365760"/>
          </a:xfrm>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66D47DB-375C-4633-BEBE-53E603D4E150}" type="slidenum">
              <a:rPr lang="en-GB" smtClean="0"/>
              <a:t>‹#›</a:t>
            </a:fld>
            <a:endParaRPr lang="en-GB"/>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64E2012E-0DD4-4BBC-B41E-62B7C6197403}" type="datetimeFigureOut">
              <a:rPr lang="en-US" smtClean="0"/>
              <a:t>6/23/2020</a:t>
            </a:fld>
            <a:endParaRPr lang="en-GB"/>
          </a:p>
        </p:txBody>
      </p:sp>
      <p:sp>
        <p:nvSpPr>
          <p:cNvPr id="6" name="Footer Placeholder 5"/>
          <p:cNvSpPr>
            <a:spLocks noGrp="1"/>
          </p:cNvSpPr>
          <p:nvPr>
            <p:ph type="ftr" sz="quarter" idx="11"/>
          </p:nvPr>
        </p:nvSpPr>
        <p:spPr>
          <a:xfrm>
            <a:off x="301752" y="6410848"/>
            <a:ext cx="3584448" cy="36576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4E2012E-0DD4-4BBC-B41E-62B7C6197403}" type="datetimeFigureOut">
              <a:rPr lang="en-US" smtClean="0"/>
              <a:t>6/23/2020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66D47DB-375C-4633-BEBE-53E603D4E150}"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66D47DB-375C-4633-BEBE-53E603D4E150}" type="slidenum">
              <a:rPr lang="en-GB" smtClean="0"/>
              <a:t>‹#›</a:t>
            </a:fld>
            <a:endParaRPr lang="en-GB"/>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4E2012E-0DD4-4BBC-B41E-62B7C6197403}" type="datetimeFigureOut">
              <a:rPr lang="en-US" smtClean="0"/>
              <a:t>6/23/2020</a:t>
            </a:fld>
            <a:endParaRPr lang="en-GB"/>
          </a:p>
        </p:txBody>
      </p:sp>
      <p:sp>
        <p:nvSpPr>
          <p:cNvPr id="5" name="Footer Placeholder 4"/>
          <p:cNvSpPr>
            <a:spLocks noGrp="1"/>
          </p:cNvSpPr>
          <p:nvPr>
            <p:ph type="ftr" sz="quarter" idx="11"/>
          </p:nvPr>
        </p:nvSpPr>
        <p:spPr/>
        <p:txBody>
          <a:bodyPr/>
          <a:lstStyle/>
          <a:p>
            <a:endParaRPr lang="en-GB"/>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4E2012E-0DD4-4BBC-B41E-62B7C6197403}" type="datetimeFigureOut">
              <a:rPr lang="en-US" smtClean="0"/>
              <a:t>6/23/2020</a:t>
            </a:fld>
            <a:endParaRPr lang="en-GB"/>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GB"/>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6D47DB-375C-4633-BEBE-53E603D4E150}" type="slidenum">
              <a:rPr lang="en-GB" smtClean="0"/>
              <a:t>‹#›</a:t>
            </a:fld>
            <a:endParaRPr lang="en-GB"/>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GB" sz="2400" dirty="0" smtClean="0">
                <a:latin typeface="Times New Roman" pitchFamily="18" charset="0"/>
                <a:cs typeface="Times New Roman" pitchFamily="18" charset="0"/>
              </a:rPr>
              <a:t>Student’s Name </a:t>
            </a:r>
          </a:p>
          <a:p>
            <a:r>
              <a:rPr lang="en-GB" sz="2400" dirty="0" smtClean="0">
                <a:latin typeface="Times New Roman" pitchFamily="18" charset="0"/>
                <a:cs typeface="Times New Roman" pitchFamily="18" charset="0"/>
              </a:rPr>
              <a:t>Course title</a:t>
            </a:r>
          </a:p>
          <a:p>
            <a:r>
              <a:rPr lang="en-GB" sz="2400" dirty="0" smtClean="0">
                <a:latin typeface="Times New Roman" pitchFamily="18" charset="0"/>
                <a:cs typeface="Times New Roman" pitchFamily="18" charset="0"/>
              </a:rPr>
              <a:t>Date</a:t>
            </a:r>
            <a:endParaRPr lang="en-GB" sz="2400" dirty="0">
              <a:latin typeface="Times New Roman" pitchFamily="18" charset="0"/>
              <a:cs typeface="Times New Roman" pitchFamily="18" charset="0"/>
            </a:endParaRPr>
          </a:p>
        </p:txBody>
      </p:sp>
      <p:sp>
        <p:nvSpPr>
          <p:cNvPr id="2" name="Title 1"/>
          <p:cNvSpPr>
            <a:spLocks noGrp="1"/>
          </p:cNvSpPr>
          <p:nvPr>
            <p:ph type="ctrTitle"/>
          </p:nvPr>
        </p:nvSpPr>
        <p:spPr/>
        <p:txBody>
          <a:bodyPr>
            <a:normAutofit/>
          </a:bodyPr>
          <a:lstStyle/>
          <a:p>
            <a:r>
              <a:rPr lang="en-US" sz="2800" dirty="0"/>
              <a:t>Advantages and Disadvantages of Oxygen Administration</a:t>
            </a:r>
            <a:r>
              <a:rPr lang="en-GB" sz="2800" dirty="0"/>
              <a:t/>
            </a:r>
            <a:br>
              <a:rPr lang="en-GB" sz="2800" dirty="0"/>
            </a:br>
            <a:endParaRPr lang="en-GB"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GB" dirty="0"/>
          </a:p>
        </p:txBody>
      </p:sp>
      <p:sp>
        <p:nvSpPr>
          <p:cNvPr id="3" name="Content Placeholder 2"/>
          <p:cNvSpPr>
            <a:spLocks noGrp="1"/>
          </p:cNvSpPr>
          <p:nvPr>
            <p:ph sz="quarter" idx="1"/>
          </p:nvPr>
        </p:nvSpPr>
        <p:spPr>
          <a:xfrm>
            <a:off x="457200" y="1600200"/>
            <a:ext cx="8229600" cy="5105400"/>
          </a:xfrm>
        </p:spPr>
        <p:txBody>
          <a:bodyPr>
            <a:normAutofit/>
          </a:bodyPr>
          <a:lstStyle/>
          <a:p>
            <a:pPr>
              <a:lnSpc>
                <a:spcPct val="120000"/>
              </a:lnSpc>
              <a:buFont typeface="Wingdings" pitchFamily="2" charset="2"/>
              <a:buChar char="Ø"/>
            </a:pPr>
            <a:r>
              <a:rPr lang="en-US" sz="1600" dirty="0" smtClean="0">
                <a:latin typeface="Times New Roman" pitchFamily="18" charset="0"/>
                <a:cs typeface="Times New Roman" pitchFamily="18" charset="0"/>
              </a:rPr>
              <a:t>Oxygen administration is a treatment method that uses oxygen to treat different types of ailments. The method is </a:t>
            </a:r>
            <a:r>
              <a:rPr lang="en-US" sz="1600" dirty="0" smtClean="0">
                <a:latin typeface="Times New Roman" pitchFamily="18" charset="0"/>
                <a:cs typeface="Times New Roman" pitchFamily="18" charset="0"/>
              </a:rPr>
              <a:t>commonly </a:t>
            </a:r>
            <a:r>
              <a:rPr lang="en-US" sz="1600" dirty="0" smtClean="0">
                <a:latin typeface="Times New Roman" pitchFamily="18" charset="0"/>
                <a:cs typeface="Times New Roman" pitchFamily="18" charset="0"/>
              </a:rPr>
              <a:t>referred to as supplement therapy because it is mostly used as a support for other treatment methods.</a:t>
            </a:r>
          </a:p>
          <a:p>
            <a:pPr>
              <a:lnSpc>
                <a:spcPct val="120000"/>
              </a:lnSpc>
              <a:buFont typeface="Wingdings" pitchFamily="2" charset="2"/>
              <a:buChar char="Ø"/>
            </a:pPr>
            <a:r>
              <a:rPr lang="en-US" sz="1600" dirty="0" smtClean="0">
                <a:latin typeface="Times New Roman" pitchFamily="18" charset="0"/>
                <a:cs typeface="Times New Roman" pitchFamily="18" charset="0"/>
              </a:rPr>
              <a:t>Some of the ailments that this method is used to treat include; low blood oxygen, cluster headaches, carbon monoxide toxicity and maintaining of enough oxygen on patients using inhaled anesthesia (Travers &amp; Carlo, 2019).</a:t>
            </a:r>
          </a:p>
          <a:p>
            <a:pPr>
              <a:lnSpc>
                <a:spcPct val="120000"/>
              </a:lnSpc>
              <a:buFont typeface="Wingdings" pitchFamily="2" charset="2"/>
              <a:buChar char="Ø"/>
            </a:pPr>
            <a:r>
              <a:rPr lang="en-US" sz="1600" dirty="0" smtClean="0">
                <a:latin typeface="Times New Roman" pitchFamily="18" charset="0"/>
                <a:cs typeface="Times New Roman" pitchFamily="18" charset="0"/>
              </a:rPr>
              <a:t>The oxygen administration needs to be done by a qualified and competent  professional who has the necessary training. Special equipment also needs to be used for the administration to be effective.</a:t>
            </a:r>
          </a:p>
          <a:p>
            <a:pPr indent="-457200">
              <a:lnSpc>
                <a:spcPct val="120000"/>
              </a:lnSpc>
              <a:buNone/>
            </a:pPr>
            <a:endParaRPr lang="en-US" sz="1800" dirty="0" smtClean="0">
              <a:latin typeface="Calibri" pitchFamily="34" charset="0"/>
              <a:cs typeface="Times New Roman" panose="02020603050405020304" pitchFamily="18" charset="0"/>
            </a:endParaRPr>
          </a:p>
          <a:p>
            <a:pPr>
              <a:buNone/>
            </a:pPr>
            <a:endParaRPr lang="en-GB" dirty="0"/>
          </a:p>
        </p:txBody>
      </p:sp>
      <p:pic>
        <p:nvPicPr>
          <p:cNvPr id="6" name="Picture 5" descr="index nnnn.jpg"/>
          <p:cNvPicPr>
            <a:picLocks noChangeAspect="1"/>
          </p:cNvPicPr>
          <p:nvPr/>
        </p:nvPicPr>
        <p:blipFill>
          <a:blip r:embed="rId2"/>
          <a:stretch>
            <a:fillRect/>
          </a:stretch>
        </p:blipFill>
        <p:spPr>
          <a:xfrm>
            <a:off x="3505200" y="4572000"/>
            <a:ext cx="2667000" cy="2286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Advantages Of oxygen Administration</a:t>
            </a:r>
            <a:endParaRPr lang="en-GB" dirty="0"/>
          </a:p>
        </p:txBody>
      </p:sp>
      <p:sp>
        <p:nvSpPr>
          <p:cNvPr id="3" name="Content Placeholder 2"/>
          <p:cNvSpPr>
            <a:spLocks noGrp="1"/>
          </p:cNvSpPr>
          <p:nvPr>
            <p:ph sz="quarter" idx="1"/>
          </p:nvPr>
        </p:nvSpPr>
        <p:spPr>
          <a:xfrm>
            <a:off x="457200" y="1600200"/>
            <a:ext cx="8229600" cy="5410200"/>
          </a:xfrm>
        </p:spPr>
        <p:txBody>
          <a:bodyPr>
            <a:normAutofit/>
          </a:bodyPr>
          <a:lstStyle/>
          <a:p>
            <a:pPr>
              <a:lnSpc>
                <a:spcPct val="150000"/>
              </a:lnSpc>
              <a:buFont typeface="Wingdings" pitchFamily="2" charset="2"/>
              <a:buChar char="Ø"/>
            </a:pPr>
            <a:r>
              <a:rPr lang="en-US" sz="1600" dirty="0" smtClean="0">
                <a:latin typeface="Times New Roman" pitchFamily="18" charset="0"/>
                <a:cs typeface="Times New Roman" pitchFamily="18" charset="0"/>
              </a:rPr>
              <a:t>The main advantage of oxygen administration is that it works within a short time. It takes just a few minutes for the oxygen to get into the heart and into the blood system. The fast working time allows the method to be used in treating emergency ailments which require fast response.</a:t>
            </a:r>
          </a:p>
          <a:p>
            <a:pPr>
              <a:lnSpc>
                <a:spcPct val="150000"/>
              </a:lnSpc>
              <a:buFont typeface="Wingdings" pitchFamily="2" charset="2"/>
              <a:buChar char="Ø"/>
            </a:pPr>
            <a:r>
              <a:rPr lang="en-US" sz="1600" dirty="0" smtClean="0">
                <a:latin typeface="Times New Roman" pitchFamily="18" charset="0"/>
                <a:cs typeface="Times New Roman" pitchFamily="18" charset="0"/>
              </a:rPr>
              <a:t>Oxygen administration can be done on almost anyone including children who might be suffering from the various outlined ailments. Even infants who might be suffering from oxygen deficiency are saved through this method. </a:t>
            </a:r>
            <a:r>
              <a:rPr lang="en-US" sz="1600" dirty="0">
                <a:latin typeface="Times New Roman" pitchFamily="18" charset="0"/>
                <a:cs typeface="Times New Roman" pitchFamily="18" charset="0"/>
              </a:rPr>
              <a:t> </a:t>
            </a:r>
            <a:r>
              <a:rPr lang="en-US" sz="1600" dirty="0" smtClean="0">
                <a:latin typeface="Times New Roman" pitchFamily="18" charset="0"/>
                <a:cs typeface="Times New Roman" pitchFamily="18" charset="0"/>
              </a:rPr>
              <a:t>The medical practitioners doing the administration just need to regulate the oxygen flow depending on the person being treated.</a:t>
            </a:r>
          </a:p>
          <a:p>
            <a:endParaRPr lang="en-GB" sz="1600" dirty="0"/>
          </a:p>
        </p:txBody>
      </p:sp>
      <p:pic>
        <p:nvPicPr>
          <p:cNvPr id="4" name="Picture 3" descr="index  not.jpg"/>
          <p:cNvPicPr>
            <a:picLocks noChangeAspect="1"/>
          </p:cNvPicPr>
          <p:nvPr/>
        </p:nvPicPr>
        <p:blipFill>
          <a:blip r:embed="rId2"/>
          <a:stretch>
            <a:fillRect/>
          </a:stretch>
        </p:blipFill>
        <p:spPr>
          <a:xfrm>
            <a:off x="990600" y="4648200"/>
            <a:ext cx="4648199" cy="21336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Advantages of oxygen administration continued</a:t>
            </a:r>
            <a:endParaRPr lang="en-GB" dirty="0"/>
          </a:p>
        </p:txBody>
      </p:sp>
      <p:sp>
        <p:nvSpPr>
          <p:cNvPr id="3" name="Content Placeholder 2"/>
          <p:cNvSpPr>
            <a:spLocks noGrp="1"/>
          </p:cNvSpPr>
          <p:nvPr>
            <p:ph sz="quarter" idx="1"/>
          </p:nvPr>
        </p:nvSpPr>
        <p:spPr>
          <a:xfrm>
            <a:off x="457200" y="1600200"/>
            <a:ext cx="8229600" cy="5257800"/>
          </a:xfrm>
        </p:spPr>
        <p:txBody>
          <a:bodyPr>
            <a:normAutofit/>
          </a:bodyPr>
          <a:lstStyle/>
          <a:p>
            <a:pPr>
              <a:buFont typeface="Wingdings" pitchFamily="2" charset="2"/>
              <a:buChar char="Ø"/>
            </a:pPr>
            <a:r>
              <a:rPr lang="en-US" sz="1800" dirty="0">
                <a:latin typeface="Times New Roman" pitchFamily="18" charset="0"/>
                <a:cs typeface="Times New Roman" pitchFamily="18" charset="0"/>
              </a:rPr>
              <a:t>Administering </a:t>
            </a:r>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oxygen is simple provided it is done in the right manner. This has allowed the method to be used even in relatively small and medical facilities. Ambulances also carry the equipments needed for the administration so that they can treat patients who require oxygen </a:t>
            </a:r>
            <a:r>
              <a:rPr lang="en-US" sz="1800" dirty="0" smtClean="0">
                <a:latin typeface="Times New Roman" pitchFamily="18" charset="0"/>
                <a:cs typeface="Times New Roman" pitchFamily="18" charset="0"/>
              </a:rPr>
              <a:t>urgently.</a:t>
            </a:r>
          </a:p>
          <a:p>
            <a:pPr>
              <a:buFont typeface="Wingdings" pitchFamily="2" charset="2"/>
              <a:buChar char="Ø"/>
            </a:pPr>
            <a:r>
              <a:rPr lang="en-US" sz="1800" dirty="0" smtClean="0">
                <a:latin typeface="Times New Roman" pitchFamily="18" charset="0"/>
                <a:cs typeface="Times New Roman" pitchFamily="18" charset="0"/>
              </a:rPr>
              <a:t>The </a:t>
            </a:r>
            <a:r>
              <a:rPr lang="en-US" sz="1800" dirty="0">
                <a:latin typeface="Times New Roman" pitchFamily="18" charset="0"/>
                <a:cs typeface="Times New Roman" pitchFamily="18" charset="0"/>
              </a:rPr>
              <a:t>method does not involve any chemicals and this makes it safer. Only pure oxygen is used and this means that patients cannot experience unnecessary side effects. All what is needed is the administration to be done using the right techniques.</a:t>
            </a:r>
          </a:p>
          <a:p>
            <a:endParaRPr lang="en-GB" sz="1800" dirty="0"/>
          </a:p>
        </p:txBody>
      </p:sp>
      <p:pic>
        <p:nvPicPr>
          <p:cNvPr id="4" name="Picture 3" descr="index new.jpg"/>
          <p:cNvPicPr>
            <a:picLocks noChangeAspect="1"/>
          </p:cNvPicPr>
          <p:nvPr/>
        </p:nvPicPr>
        <p:blipFill>
          <a:blip r:embed="rId2"/>
          <a:stretch>
            <a:fillRect/>
          </a:stretch>
        </p:blipFill>
        <p:spPr>
          <a:xfrm>
            <a:off x="990600" y="3962399"/>
            <a:ext cx="5708822" cy="2895601"/>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Disadvantages of Oxygen Administration</a:t>
            </a:r>
            <a:br>
              <a:rPr lang="en-US" dirty="0" smtClean="0"/>
            </a:br>
            <a:endParaRPr lang="en-GB" dirty="0"/>
          </a:p>
        </p:txBody>
      </p:sp>
      <p:sp>
        <p:nvSpPr>
          <p:cNvPr id="3" name="Content Placeholder 2"/>
          <p:cNvSpPr>
            <a:spLocks noGrp="1"/>
          </p:cNvSpPr>
          <p:nvPr>
            <p:ph sz="quarter" idx="1"/>
          </p:nvPr>
        </p:nvSpPr>
        <p:spPr>
          <a:xfrm>
            <a:off x="0" y="1143000"/>
            <a:ext cx="9144000" cy="6096000"/>
          </a:xfrm>
        </p:spPr>
        <p:txBody>
          <a:bodyPr>
            <a:normAutofit/>
          </a:bodyPr>
          <a:lstStyle/>
          <a:p>
            <a:pPr>
              <a:lnSpc>
                <a:spcPct val="150000"/>
              </a:lnSpc>
              <a:buFont typeface="Wingdings" pitchFamily="2" charset="2"/>
              <a:buChar char="Ø"/>
            </a:pPr>
            <a:r>
              <a:rPr lang="en-US" sz="1900" dirty="0">
                <a:latin typeface="Times New Roman" pitchFamily="18" charset="0"/>
                <a:cs typeface="Times New Roman" pitchFamily="18" charset="0"/>
              </a:rPr>
              <a:t>The method provides temporally solutions where patients are required to undergo further treatments. It is not a permanent solution when administered on patients with different related ailments. This is despite the fact that it helps a lot of patients who require urgent supplies of </a:t>
            </a:r>
            <a:r>
              <a:rPr lang="en-US" sz="1900" dirty="0" smtClean="0">
                <a:latin typeface="Times New Roman" pitchFamily="18" charset="0"/>
                <a:cs typeface="Times New Roman" pitchFamily="18" charset="0"/>
              </a:rPr>
              <a:t>oxygen.</a:t>
            </a:r>
          </a:p>
          <a:p>
            <a:pPr>
              <a:lnSpc>
                <a:spcPct val="150000"/>
              </a:lnSpc>
              <a:buFont typeface="Wingdings" pitchFamily="2" charset="2"/>
              <a:buChar char="Ø"/>
            </a:pPr>
            <a:r>
              <a:rPr lang="en-US" sz="1900" dirty="0" smtClean="0">
                <a:latin typeface="Times New Roman" pitchFamily="18" charset="0"/>
                <a:cs typeface="Times New Roman" pitchFamily="18" charset="0"/>
              </a:rPr>
              <a:t>The </a:t>
            </a:r>
            <a:r>
              <a:rPr lang="en-US" sz="1900" dirty="0">
                <a:latin typeface="Times New Roman" pitchFamily="18" charset="0"/>
                <a:cs typeface="Times New Roman" pitchFamily="18" charset="0"/>
              </a:rPr>
              <a:t>method is costly where some people might not be able to afford it. This is especially patients who require regular supply of oxygen because of conditions such as cluster headaches. Such patients need to spend a lot to make sure they have oxygen with them at almost all times.</a:t>
            </a:r>
          </a:p>
          <a:p>
            <a:endParaRPr lang="en-GB" sz="1800" dirty="0"/>
          </a:p>
        </p:txBody>
      </p:sp>
      <p:pic>
        <p:nvPicPr>
          <p:cNvPr id="5" name="Picture 4" descr="index oxy.jpg"/>
          <p:cNvPicPr>
            <a:picLocks noChangeAspect="1"/>
          </p:cNvPicPr>
          <p:nvPr/>
        </p:nvPicPr>
        <p:blipFill>
          <a:blip r:embed="rId2"/>
          <a:stretch>
            <a:fillRect/>
          </a:stretch>
        </p:blipFill>
        <p:spPr>
          <a:xfrm>
            <a:off x="1752600" y="4800600"/>
            <a:ext cx="5257800" cy="18288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GB" dirty="0"/>
          </a:p>
        </p:txBody>
      </p:sp>
      <p:sp>
        <p:nvSpPr>
          <p:cNvPr id="3" name="Content Placeholder 2"/>
          <p:cNvSpPr>
            <a:spLocks noGrp="1"/>
          </p:cNvSpPr>
          <p:nvPr>
            <p:ph sz="quarter" idx="1"/>
          </p:nvPr>
        </p:nvSpPr>
        <p:spPr/>
        <p:txBody>
          <a:bodyPr>
            <a:normAutofit/>
          </a:bodyPr>
          <a:lstStyle/>
          <a:p>
            <a:pPr marL="137160" indent="-457200">
              <a:lnSpc>
                <a:spcPct val="200000"/>
              </a:lnSpc>
              <a:buNone/>
            </a:pPr>
            <a:r>
              <a:rPr lang="en-US" sz="1800" dirty="0">
                <a:latin typeface="Times New Roman" pitchFamily="18" charset="0"/>
                <a:cs typeface="Times New Roman" pitchFamily="18" charset="0"/>
              </a:rPr>
              <a:t>Travers, C. P., &amp; Carlo, W. A. (2019). New Methods for Noninvasive Oxygen Administration. Clinics in </a:t>
            </a:r>
            <a:r>
              <a:rPr lang="en-US" sz="1800" dirty="0" err="1">
                <a:latin typeface="Times New Roman" pitchFamily="18" charset="0"/>
                <a:cs typeface="Times New Roman" pitchFamily="18" charset="0"/>
              </a:rPr>
              <a:t>perinatology</a:t>
            </a:r>
            <a:r>
              <a:rPr lang="en-US" sz="1800" dirty="0">
                <a:latin typeface="Times New Roman" pitchFamily="18" charset="0"/>
                <a:cs typeface="Times New Roman" pitchFamily="18" charset="0"/>
              </a:rPr>
              <a:t>, 46(3), 449-458.</a:t>
            </a:r>
          </a:p>
          <a:p>
            <a:pPr indent="-457200">
              <a:lnSpc>
                <a:spcPct val="200000"/>
              </a:lnSpc>
            </a:pPr>
            <a:endParaRPr lang="en-GB"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95</TotalTime>
  <Words>471</Words>
  <Application>Microsoft Office PowerPoint</Application>
  <PresentationFormat>On-screen Show (4:3)</PresentationFormat>
  <Paragraphs>19</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Civic</vt:lpstr>
      <vt:lpstr>Advantages and Disadvantages of Oxygen Administration </vt:lpstr>
      <vt:lpstr>Introduction</vt:lpstr>
      <vt:lpstr>Advantages Of oxygen Administration</vt:lpstr>
      <vt:lpstr>Advantages of oxygen administration continued</vt:lpstr>
      <vt:lpstr>Disadvantages of Oxygen Administration </vt:lpstr>
      <vt:lpstr>Reference</vt:lpstr>
    </vt:vector>
  </TitlesOfParts>
  <Company>nicks06</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Oxygen Administration</dc:title>
  <dc:creator>nicks</dc:creator>
  <cp:lastModifiedBy>hp</cp:lastModifiedBy>
  <cp:revision>29</cp:revision>
  <dcterms:created xsi:type="dcterms:W3CDTF">2020-06-23T04:02:03Z</dcterms:created>
  <dcterms:modified xsi:type="dcterms:W3CDTF">2020-06-23T06:27:18Z</dcterms:modified>
</cp:coreProperties>
</file>